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629" r:id="rId3"/>
    <p:sldId id="290" r:id="rId4"/>
    <p:sldId id="468" r:id="rId5"/>
    <p:sldId id="509" r:id="rId6"/>
    <p:sldId id="510" r:id="rId7"/>
    <p:sldId id="511" r:id="rId8"/>
    <p:sldId id="612" r:id="rId9"/>
    <p:sldId id="630" r:id="rId10"/>
    <p:sldId id="631" r:id="rId11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3"/>
      <p:bold r:id="rId14"/>
      <p:italic r:id="rId15"/>
      <p:boldItalic r:id="rId16"/>
    </p:embeddedFont>
    <p:embeddedFont>
      <p:font typeface="Lexend Deca" panose="020B0604020202020204" charset="0"/>
      <p:regular r:id="rId17"/>
      <p:bold r:id="rId18"/>
    </p:embeddedFont>
    <p:embeddedFont>
      <p:font typeface="Muli Regular" panose="020B0604020202020204" charset="0"/>
      <p:regular r:id="rId19"/>
      <p:bold r:id="rId20"/>
      <p:italic r:id="rId21"/>
      <p:boldItalic r:id="rId22"/>
    </p:embeddedFont>
  </p:embeddedFontLst>
  <p:custDataLst>
    <p:tags r:id="rId23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F6FEEF-6742-475D-9DE4-EBD9B44B5D4D}">
  <a:tblStyle styleId="{29F6FEEF-6742-475D-9DE4-EBD9B44B5D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activity to brainstorm in data science process before explain it.</a:t>
            </a:r>
            <a:endParaRPr/>
          </a:p>
        </p:txBody>
      </p:sp>
      <p:sp>
        <p:nvSpPr>
          <p:cNvPr id="340" name="Google Shape;340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5012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4187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8769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4231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5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1" name="Google Shape;21;p54" descr="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5750" y="4676641"/>
            <a:ext cx="1191986" cy="3551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160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effectLst/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60" r:id="rId4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effectLst/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effectLst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file:///C:\Program%20Files\Inknoe%20ClassPoint\Images\multiple_choice_without%20result_default.png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223153" y="1991850"/>
            <a:ext cx="5029131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Preprocessing</a:t>
            </a:r>
            <a:b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ETL</a:t>
            </a:r>
            <a:endParaRPr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58DF27-2503-4752-80B1-42693A5B13D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272973" y="568438"/>
            <a:ext cx="3292350" cy="3056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02CDD-637A-B45F-6483-7ADFDA45A0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59C4AA-E6A8-6381-CE43-32A4D44722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92FCBE-8321-F2A1-7F1D-4752EB574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0"/>
            <a:ext cx="9006114" cy="50654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6453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2323E-962F-D052-593B-380F9CEB8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DBA85E-EE3A-E765-4554-53EDE924D8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0E51C7-0718-DB24-A24E-3BB12A13A6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885CAA-D53A-CD3B-82B5-FF44B8A99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45"/>
            <a:ext cx="9144000" cy="51180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63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2" name="Google Shape;342;p35"/>
          <p:cNvCxnSpPr/>
          <p:nvPr/>
        </p:nvCxnSpPr>
        <p:spPr>
          <a:xfrm>
            <a:off x="1120054" y="2306198"/>
            <a:ext cx="7643493" cy="0"/>
          </a:xfrm>
          <a:prstGeom prst="straightConnector1">
            <a:avLst/>
          </a:prstGeom>
          <a:noFill/>
          <a:ln w="149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43" name="Google Shape;343;p35"/>
          <p:cNvSpPr/>
          <p:nvPr/>
        </p:nvSpPr>
        <p:spPr>
          <a:xfrm>
            <a:off x="5693179" y="967713"/>
            <a:ext cx="3576389" cy="836499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lt1"/>
          </a:solidFill>
          <a:ln w="12700" cap="flat" cmpd="sng">
            <a:solidFill>
              <a:srgbClr val="D8E2F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4" name="Google Shape;344;p35"/>
          <p:cNvCxnSpPr/>
          <p:nvPr/>
        </p:nvCxnSpPr>
        <p:spPr>
          <a:xfrm>
            <a:off x="1136737" y="2305689"/>
            <a:ext cx="7643493" cy="0"/>
          </a:xfrm>
          <a:prstGeom prst="straightConnector1">
            <a:avLst/>
          </a:prstGeom>
          <a:noFill/>
          <a:ln w="149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45" name="Google Shape;345;p35"/>
          <p:cNvSpPr/>
          <p:nvPr/>
        </p:nvSpPr>
        <p:spPr>
          <a:xfrm>
            <a:off x="1090788" y="2126098"/>
            <a:ext cx="407672" cy="333226"/>
          </a:xfrm>
          <a:prstGeom prst="flowChartConnector">
            <a:avLst/>
          </a:prstGeom>
          <a:solidFill>
            <a:srgbClr val="D8E2F3"/>
          </a:solidFill>
          <a:ln w="12700" cap="flat" cmpd="sng">
            <a:solidFill>
              <a:srgbClr val="833C0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35"/>
          <p:cNvSpPr txBox="1"/>
          <p:nvPr/>
        </p:nvSpPr>
        <p:spPr>
          <a:xfrm>
            <a:off x="657398" y="2550532"/>
            <a:ext cx="1415352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>
              <a:buClr>
                <a:srgbClr val="00B0F0"/>
              </a:buClr>
              <a:buSzPts val="1800"/>
            </a:pPr>
            <a:r>
              <a:rPr lang="en-US" sz="1350" b="1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Collection</a:t>
            </a:r>
            <a:endParaRPr sz="1050" dirty="0">
              <a:solidFill>
                <a:schemeClr val="bg1"/>
              </a:solidFill>
            </a:endParaRPr>
          </a:p>
        </p:txBody>
      </p:sp>
      <p:pic>
        <p:nvPicPr>
          <p:cNvPr id="347" name="Google Shape;34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255" y="3010976"/>
            <a:ext cx="1143093" cy="1252896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5"/>
          <p:cNvSpPr/>
          <p:nvPr/>
        </p:nvSpPr>
        <p:spPr>
          <a:xfrm>
            <a:off x="-128267" y="1097045"/>
            <a:ext cx="5527539" cy="887588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lt1"/>
          </a:solidFill>
          <a:ln w="12700" cap="flat" cmpd="sng">
            <a:solidFill>
              <a:srgbClr val="D8E2F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35"/>
          <p:cNvSpPr/>
          <p:nvPr/>
        </p:nvSpPr>
        <p:spPr>
          <a:xfrm>
            <a:off x="347600" y="1203409"/>
            <a:ext cx="4509048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214313" indent="-214313" algn="ctr"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9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Gathering and measuring information from countless different sources</a:t>
            </a:r>
            <a:endParaRPr sz="1050"/>
          </a:p>
          <a:p>
            <a:pPr marL="214313" indent="-214313" algn="ctr"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9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Collecting data allows you to capture a record of past events so that we can use data analysis to find recurring patterns</a:t>
            </a:r>
            <a:endParaRPr sz="1050"/>
          </a:p>
        </p:txBody>
      </p:sp>
      <p:sp>
        <p:nvSpPr>
          <p:cNvPr id="350" name="Google Shape;350;p35"/>
          <p:cNvSpPr/>
          <p:nvPr/>
        </p:nvSpPr>
        <p:spPr>
          <a:xfrm>
            <a:off x="3537111" y="2106098"/>
            <a:ext cx="407672" cy="333226"/>
          </a:xfrm>
          <a:prstGeom prst="flowChartConnector">
            <a:avLst/>
          </a:prstGeom>
          <a:solidFill>
            <a:srgbClr val="D8E2F3"/>
          </a:solidFill>
          <a:ln w="12700" cap="flat" cmpd="sng">
            <a:solidFill>
              <a:srgbClr val="833C0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35"/>
          <p:cNvSpPr txBox="1"/>
          <p:nvPr/>
        </p:nvSpPr>
        <p:spPr>
          <a:xfrm>
            <a:off x="2981745" y="2518005"/>
            <a:ext cx="1556021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>
              <a:buClr>
                <a:srgbClr val="00B0F0"/>
              </a:buClr>
              <a:buSzPts val="1800"/>
            </a:pPr>
            <a:r>
              <a:rPr lang="en-US" sz="1350" b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Preprocessing</a:t>
            </a:r>
            <a:endParaRPr sz="1050">
              <a:solidFill>
                <a:schemeClr val="bg1"/>
              </a:solidFill>
            </a:endParaRPr>
          </a:p>
        </p:txBody>
      </p:sp>
      <p:sp>
        <p:nvSpPr>
          <p:cNvPr id="352" name="Google Shape;352;p35"/>
          <p:cNvSpPr/>
          <p:nvPr/>
        </p:nvSpPr>
        <p:spPr>
          <a:xfrm>
            <a:off x="2317556" y="1158806"/>
            <a:ext cx="5334719" cy="821241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lt1"/>
          </a:solidFill>
          <a:ln w="12700" cap="flat" cmpd="sng">
            <a:solidFill>
              <a:srgbClr val="D8E2F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35"/>
          <p:cNvSpPr/>
          <p:nvPr/>
        </p:nvSpPr>
        <p:spPr>
          <a:xfrm>
            <a:off x="2311700" y="1389167"/>
            <a:ext cx="5435621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214313" indent="-214313" algn="ctr"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9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Preparing (cleaning and organizing) the raw data and transforms it into an understandable and readable format</a:t>
            </a:r>
            <a:endParaRPr sz="1050"/>
          </a:p>
        </p:txBody>
      </p:sp>
      <p:sp>
        <p:nvSpPr>
          <p:cNvPr id="354" name="Google Shape;354;p35"/>
          <p:cNvSpPr/>
          <p:nvPr/>
        </p:nvSpPr>
        <p:spPr>
          <a:xfrm>
            <a:off x="5153113" y="2115148"/>
            <a:ext cx="407672" cy="333226"/>
          </a:xfrm>
          <a:prstGeom prst="flowChartConnector">
            <a:avLst/>
          </a:prstGeom>
          <a:solidFill>
            <a:srgbClr val="D8E2F3"/>
          </a:solidFill>
          <a:ln w="12700" cap="flat" cmpd="sng">
            <a:solidFill>
              <a:srgbClr val="833C0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35"/>
          <p:cNvSpPr txBox="1"/>
          <p:nvPr/>
        </p:nvSpPr>
        <p:spPr>
          <a:xfrm>
            <a:off x="4598702" y="2498855"/>
            <a:ext cx="1620831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>
              <a:buClr>
                <a:srgbClr val="00B0F0"/>
              </a:buClr>
              <a:buSzPts val="1800"/>
            </a:pPr>
            <a:r>
              <a:rPr lang="en-US" sz="1350" b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Understanding</a:t>
            </a:r>
            <a:endParaRPr sz="1050">
              <a:solidFill>
                <a:schemeClr val="bg1"/>
              </a:solidFill>
            </a:endParaRPr>
          </a:p>
        </p:txBody>
      </p:sp>
      <p:pic>
        <p:nvPicPr>
          <p:cNvPr id="356" name="Google Shape;356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17901" y="3015765"/>
            <a:ext cx="2543356" cy="1298578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5"/>
          <p:cNvSpPr/>
          <p:nvPr/>
        </p:nvSpPr>
        <p:spPr>
          <a:xfrm>
            <a:off x="4222693" y="1187659"/>
            <a:ext cx="4191665" cy="817628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lt1"/>
          </a:solidFill>
          <a:ln w="12700" cap="flat" cmpd="sng">
            <a:solidFill>
              <a:srgbClr val="D8E2F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marL="214313" indent="-138113" algn="ctr">
              <a:buClr>
                <a:schemeClr val="dk1"/>
              </a:buClr>
              <a:buSzPts val="1600"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35"/>
          <p:cNvSpPr txBox="1"/>
          <p:nvPr/>
        </p:nvSpPr>
        <p:spPr>
          <a:xfrm>
            <a:off x="3889101" y="1366255"/>
            <a:ext cx="3998456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214313" indent="-214313" algn="ctr"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9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Ask business –challenge-objective questions to recognize patterns ,draw conclusions ,visualizations and turns data into insights </a:t>
            </a:r>
            <a:endParaRPr sz="1050"/>
          </a:p>
        </p:txBody>
      </p:sp>
      <p:sp>
        <p:nvSpPr>
          <p:cNvPr id="359" name="Google Shape;359;p35"/>
          <p:cNvSpPr/>
          <p:nvPr/>
        </p:nvSpPr>
        <p:spPr>
          <a:xfrm>
            <a:off x="6699824" y="2107166"/>
            <a:ext cx="407672" cy="333226"/>
          </a:xfrm>
          <a:prstGeom prst="flowChartConnector">
            <a:avLst/>
          </a:prstGeom>
          <a:solidFill>
            <a:srgbClr val="D8E2F3"/>
          </a:solidFill>
          <a:ln w="12700" cap="flat" cmpd="sng">
            <a:solidFill>
              <a:srgbClr val="833C0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35"/>
          <p:cNvSpPr txBox="1"/>
          <p:nvPr/>
        </p:nvSpPr>
        <p:spPr>
          <a:xfrm>
            <a:off x="6202364" y="2503234"/>
            <a:ext cx="1620831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>
              <a:buClr>
                <a:srgbClr val="00B0F0"/>
              </a:buClr>
              <a:buSzPts val="1800"/>
            </a:pPr>
            <a:r>
              <a:rPr lang="en-US" sz="1350" b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Modeling</a:t>
            </a:r>
            <a:endParaRPr sz="1050">
              <a:solidFill>
                <a:schemeClr val="bg1"/>
              </a:solidFill>
            </a:endParaRPr>
          </a:p>
        </p:txBody>
      </p:sp>
      <p:sp>
        <p:nvSpPr>
          <p:cNvPr id="361" name="Google Shape;361;p35"/>
          <p:cNvSpPr txBox="1"/>
          <p:nvPr/>
        </p:nvSpPr>
        <p:spPr>
          <a:xfrm>
            <a:off x="5685328" y="1234642"/>
            <a:ext cx="3537356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214313" indent="-214313" algn="ctr"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9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 Machine Learning Techniques to build intelligent models to make useful predictions</a:t>
            </a:r>
            <a:endParaRPr sz="1050"/>
          </a:p>
        </p:txBody>
      </p:sp>
      <p:pic>
        <p:nvPicPr>
          <p:cNvPr id="362" name="Google Shape;362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06733" y="2946485"/>
            <a:ext cx="2410160" cy="135571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5"/>
          <p:cNvSpPr/>
          <p:nvPr/>
        </p:nvSpPr>
        <p:spPr>
          <a:xfrm>
            <a:off x="7924257" y="2121567"/>
            <a:ext cx="407672" cy="333226"/>
          </a:xfrm>
          <a:prstGeom prst="flowChartConnector">
            <a:avLst/>
          </a:prstGeom>
          <a:solidFill>
            <a:srgbClr val="D8E2F3"/>
          </a:solidFill>
          <a:ln w="12700" cap="flat" cmpd="sng">
            <a:solidFill>
              <a:srgbClr val="833C0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35"/>
          <p:cNvSpPr txBox="1"/>
          <p:nvPr/>
        </p:nvSpPr>
        <p:spPr>
          <a:xfrm>
            <a:off x="7313349" y="2498855"/>
            <a:ext cx="1620831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>
              <a:buClr>
                <a:srgbClr val="00B0F0"/>
              </a:buClr>
              <a:buSzPts val="1800"/>
            </a:pPr>
            <a:r>
              <a:rPr lang="en-US" sz="1350" b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Deployment</a:t>
            </a:r>
            <a:endParaRPr sz="1050">
              <a:solidFill>
                <a:schemeClr val="bg1"/>
              </a:solidFill>
            </a:endParaRPr>
          </a:p>
        </p:txBody>
      </p:sp>
      <p:sp>
        <p:nvSpPr>
          <p:cNvPr id="365" name="Google Shape;365;p35"/>
          <p:cNvSpPr/>
          <p:nvPr/>
        </p:nvSpPr>
        <p:spPr>
          <a:xfrm flipH="1">
            <a:off x="5559925" y="1287492"/>
            <a:ext cx="3656225" cy="733827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lt1"/>
          </a:solidFill>
          <a:ln w="12700" cap="flat" cmpd="sng">
            <a:solidFill>
              <a:srgbClr val="D8E2F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35"/>
          <p:cNvSpPr txBox="1"/>
          <p:nvPr/>
        </p:nvSpPr>
        <p:spPr>
          <a:xfrm>
            <a:off x="5624984" y="1486210"/>
            <a:ext cx="3302556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214313" indent="-214313"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9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Put the intelligent model in production to be actively use by consumers.</a:t>
            </a:r>
            <a:endParaRPr sz="1050"/>
          </a:p>
        </p:txBody>
      </p:sp>
      <p:sp>
        <p:nvSpPr>
          <p:cNvPr id="367" name="Google Shape;367;p35"/>
          <p:cNvSpPr/>
          <p:nvPr/>
        </p:nvSpPr>
        <p:spPr>
          <a:xfrm>
            <a:off x="2141917" y="2134239"/>
            <a:ext cx="407672" cy="333226"/>
          </a:xfrm>
          <a:prstGeom prst="flowChartConnector">
            <a:avLst/>
          </a:prstGeom>
          <a:solidFill>
            <a:srgbClr val="D8E2F3"/>
          </a:solidFill>
          <a:ln w="12700" cap="flat" cmpd="sng">
            <a:solidFill>
              <a:srgbClr val="833C0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35"/>
          <p:cNvSpPr txBox="1"/>
          <p:nvPr/>
        </p:nvSpPr>
        <p:spPr>
          <a:xfrm>
            <a:off x="1731199" y="2513551"/>
            <a:ext cx="1556021" cy="48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>
              <a:buClr>
                <a:srgbClr val="00B0F0"/>
              </a:buClr>
              <a:buSzPts val="1800"/>
            </a:pPr>
            <a:r>
              <a:rPr lang="en-US" sz="1350" b="1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Explore Data (EDA)</a:t>
            </a:r>
            <a:endParaRPr sz="1050" dirty="0">
              <a:solidFill>
                <a:schemeClr val="bg1"/>
              </a:solidFill>
            </a:endParaRPr>
          </a:p>
        </p:txBody>
      </p:sp>
      <p:pic>
        <p:nvPicPr>
          <p:cNvPr id="369" name="Google Shape;369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22557" y="3238284"/>
            <a:ext cx="2210889" cy="110544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5"/>
          <p:cNvSpPr/>
          <p:nvPr/>
        </p:nvSpPr>
        <p:spPr>
          <a:xfrm>
            <a:off x="913648" y="1120769"/>
            <a:ext cx="5334719" cy="821241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lt1"/>
          </a:solidFill>
          <a:ln w="12700" cap="flat" cmpd="sng">
            <a:solidFill>
              <a:srgbClr val="D8E2F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35"/>
          <p:cNvSpPr/>
          <p:nvPr/>
        </p:nvSpPr>
        <p:spPr>
          <a:xfrm>
            <a:off x="803551" y="1389421"/>
            <a:ext cx="5435621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214313" indent="-214313" algn="ctr"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9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explore and visualize data to uncover insights from the start</a:t>
            </a:r>
            <a:endParaRPr sz="1050"/>
          </a:p>
          <a:p>
            <a:pPr marL="214313" indent="-214313" algn="ctr"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9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Helps you to know the problems of your data</a:t>
            </a:r>
            <a:endParaRPr sz="1050"/>
          </a:p>
        </p:txBody>
      </p:sp>
      <p:pic>
        <p:nvPicPr>
          <p:cNvPr id="372" name="Google Shape;372;p35" descr="Pathways for exploratory data analysis. Biological pathways are... |  Download Scientific Diagram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39840" y="3304263"/>
            <a:ext cx="1155431" cy="107923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5"/>
          <p:cNvSpPr txBox="1">
            <a:spLocks noGrp="1"/>
          </p:cNvSpPr>
          <p:nvPr>
            <p:ph type="title"/>
          </p:nvPr>
        </p:nvSpPr>
        <p:spPr>
          <a:xfrm>
            <a:off x="133293" y="118763"/>
            <a:ext cx="8178800" cy="851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pPr>
              <a:buSzPts val="3600"/>
            </a:pPr>
            <a:r>
              <a:rPr lang="en-US" sz="2700"/>
              <a:t>How to Data science:</a:t>
            </a:r>
            <a:endParaRPr/>
          </a:p>
        </p:txBody>
      </p:sp>
      <p:sp>
        <p:nvSpPr>
          <p:cNvPr id="374" name="Google Shape;374;p35"/>
          <p:cNvSpPr/>
          <p:nvPr/>
        </p:nvSpPr>
        <p:spPr>
          <a:xfrm rot="-5400000">
            <a:off x="2201988" y="2625080"/>
            <a:ext cx="455950" cy="2446031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35"/>
          <p:cNvSpPr txBox="1"/>
          <p:nvPr/>
        </p:nvSpPr>
        <p:spPr>
          <a:xfrm>
            <a:off x="1419601" y="4356794"/>
            <a:ext cx="2020721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en-US" sz="1350" b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Engineer</a:t>
            </a:r>
            <a:endParaRPr sz="1050">
              <a:solidFill>
                <a:schemeClr val="bg1"/>
              </a:solidFill>
            </a:endParaRPr>
          </a:p>
        </p:txBody>
      </p:sp>
      <p:sp>
        <p:nvSpPr>
          <p:cNvPr id="376" name="Google Shape;376;p35"/>
          <p:cNvSpPr/>
          <p:nvPr/>
        </p:nvSpPr>
        <p:spPr>
          <a:xfrm rot="-5400000">
            <a:off x="3632220" y="2210018"/>
            <a:ext cx="455950" cy="2446031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35"/>
          <p:cNvSpPr txBox="1"/>
          <p:nvPr/>
        </p:nvSpPr>
        <p:spPr>
          <a:xfrm>
            <a:off x="2849833" y="3915688"/>
            <a:ext cx="2020721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en-US" sz="1350" b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Analyst</a:t>
            </a:r>
            <a:endParaRPr sz="1050">
              <a:solidFill>
                <a:schemeClr val="bg1"/>
              </a:solidFill>
            </a:endParaRPr>
          </a:p>
        </p:txBody>
      </p:sp>
      <p:sp>
        <p:nvSpPr>
          <p:cNvPr id="378" name="Google Shape;378;p35"/>
          <p:cNvSpPr/>
          <p:nvPr/>
        </p:nvSpPr>
        <p:spPr>
          <a:xfrm rot="5400000">
            <a:off x="6709822" y="1637418"/>
            <a:ext cx="408391" cy="277884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35"/>
          <p:cNvSpPr txBox="1"/>
          <p:nvPr/>
        </p:nvSpPr>
        <p:spPr>
          <a:xfrm>
            <a:off x="5683991" y="1119336"/>
            <a:ext cx="2485229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en-US" sz="1350" b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 Learning Engineer</a:t>
            </a:r>
            <a:endParaRPr sz="1050">
              <a:solidFill>
                <a:schemeClr val="bg1"/>
              </a:solidFill>
            </a:endParaRPr>
          </a:p>
        </p:txBody>
      </p:sp>
      <p:sp>
        <p:nvSpPr>
          <p:cNvPr id="380" name="Google Shape;380;p35"/>
          <p:cNvSpPr/>
          <p:nvPr/>
        </p:nvSpPr>
        <p:spPr>
          <a:xfrm rot="5400000">
            <a:off x="7917656" y="1795012"/>
            <a:ext cx="408391" cy="277884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35"/>
          <p:cNvSpPr txBox="1"/>
          <p:nvPr/>
        </p:nvSpPr>
        <p:spPr>
          <a:xfrm>
            <a:off x="6891825" y="1450552"/>
            <a:ext cx="2485229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en-US" sz="1350" b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MLOps Engineer</a:t>
            </a:r>
            <a:endParaRPr sz="1050">
              <a:solidFill>
                <a:schemeClr val="bg1"/>
              </a:solidFill>
            </a:endParaRPr>
          </a:p>
        </p:txBody>
      </p:sp>
      <p:sp>
        <p:nvSpPr>
          <p:cNvPr id="382" name="Google Shape;382;p35"/>
          <p:cNvSpPr/>
          <p:nvPr/>
        </p:nvSpPr>
        <p:spPr>
          <a:xfrm rot="-5400000">
            <a:off x="4572336" y="1985886"/>
            <a:ext cx="455950" cy="4721893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35"/>
          <p:cNvSpPr txBox="1"/>
          <p:nvPr/>
        </p:nvSpPr>
        <p:spPr>
          <a:xfrm>
            <a:off x="3652978" y="4777400"/>
            <a:ext cx="2020721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en-US" sz="1350" b="1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Scientist</a:t>
            </a:r>
            <a:endParaRPr sz="105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310115" y="3205104"/>
            <a:ext cx="4535362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Andalus" panose="02020603050405020304" pitchFamily="18" charset="-78"/>
              </a:rPr>
              <a:t>We are living in a data-driven economy. It’s a world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Andalus" panose="02020603050405020304" pitchFamily="18" charset="-78"/>
              </a:rPr>
              <a:t>where having tons of data, understanding it and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Andalus" panose="02020603050405020304" pitchFamily="18" charset="-78"/>
              </a:rPr>
              <a:t>knowing what to do with data is power. </a:t>
            </a: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Andalus" panose="02020603050405020304" pitchFamily="18" charset="-78"/>
            </a:endParaRP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Andalus" panose="02020603050405020304" pitchFamily="18" charset="-78"/>
              </a:rPr>
              <a:t>Understanding your data is not one of the most difficult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Andalus" panose="02020603050405020304" pitchFamily="18" charset="-78"/>
              </a:rPr>
              <a:t>things in data science, but it is time-consuming.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Andalus" panose="02020603050405020304" pitchFamily="18" charset="-78"/>
              </a:rPr>
              <a:t>Interpretation of data is effective when we know about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Andalus" panose="02020603050405020304" pitchFamily="18" charset="-78"/>
              </a:rPr>
              <a:t>the source of data.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Andalus" panose="02020603050405020304" pitchFamily="18" charset="-78"/>
            </a:endParaRPr>
          </a:p>
        </p:txBody>
      </p:sp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053AC-B3DE-476C-8C6B-A3FF466D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789593" y="1047141"/>
            <a:ext cx="4085563" cy="297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9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 (Types of Data)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246320" y="3898243"/>
            <a:ext cx="4736806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Andalus" panose="02020603050405020304" pitchFamily="18" charset="-78"/>
              </a:rPr>
              <a:t>Categorical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Andalus" panose="02020603050405020304" pitchFamily="18" charset="-78"/>
              </a:rPr>
              <a:t>This represents qualitative data with no apparent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Andalus" panose="02020603050405020304" pitchFamily="18" charset="-78"/>
              </a:rPr>
              <a:t>inherent mathematical meaning.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Andalus" panose="02020603050405020304" pitchFamily="18" charset="-78"/>
              </a:rPr>
              <a:t>Example: Yes or No, Sex, Race, Marital Status etc.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Andalus" panose="02020603050405020304" pitchFamily="18" charset="-78"/>
              </a:rPr>
              <a:t>These can take be assigned numbers like Yes(1) and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Andalus" panose="02020603050405020304" pitchFamily="18" charset="-78"/>
              </a:rPr>
              <a:t>No(0), but numbers have no mathematical meaning.</a:t>
            </a: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Andalus" panose="02020603050405020304" pitchFamily="18" charset="-78"/>
            </a:endParaRPr>
          </a:p>
          <a:p>
            <a:pPr marL="342900" indent="-342900"/>
            <a:endParaRPr lang="en-US" sz="1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Andalus" panose="02020603050405020304" pitchFamily="18" charset="-78"/>
            </a:endParaRPr>
          </a:p>
          <a:p>
            <a:pPr marL="342900" indent="-342900"/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Andalus" panose="02020603050405020304" pitchFamily="18" charset="-78"/>
              </a:rPr>
              <a:t>Numerical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Andalus" panose="02020603050405020304" pitchFamily="18" charset="-78"/>
              </a:rPr>
              <a:t>This represents some sort of quantitative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Andalus" panose="02020603050405020304" pitchFamily="18" charset="-78"/>
              </a:rPr>
              <a:t>measurement.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Andalus" panose="02020603050405020304" pitchFamily="18" charset="-78"/>
              </a:rPr>
              <a:t>Example: height of people, stock price, page load time etc</a:t>
            </a:r>
          </a:p>
        </p:txBody>
      </p:sp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053AC-B3DE-476C-8C6B-A3FF466DD6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789593" y="1295169"/>
            <a:ext cx="4085563" cy="24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2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 (Numerical)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763770" y="3508383"/>
            <a:ext cx="4736806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Andalus" panose="02020603050405020304" pitchFamily="18" charset="-78"/>
              </a:rPr>
              <a:t>Discrete data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Andalus" panose="02020603050405020304" pitchFamily="18" charset="-78"/>
              </a:rPr>
              <a:t>This is integer based, often counts of some event.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Andalus" panose="02020603050405020304" pitchFamily="18" charset="-78"/>
              </a:rPr>
              <a:t>Example: “How many songs do a user like?” or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Andalus" panose="02020603050405020304" pitchFamily="18" charset="-78"/>
              </a:rPr>
              <a:t>“How many times a coin flipped to “head” ?”</a:t>
            </a:r>
          </a:p>
          <a:p>
            <a:pPr marL="342900" indent="-342900"/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Andalus" panose="02020603050405020304" pitchFamily="18" charset="-78"/>
            </a:endParaRPr>
          </a:p>
          <a:p>
            <a:pPr marL="342900" indent="-342900"/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Andalus" panose="02020603050405020304" pitchFamily="18" charset="-78"/>
            </a:endParaRP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Andalus" panose="02020603050405020304" pitchFamily="18" charset="-78"/>
              </a:rPr>
              <a:t>Continuous data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Andalus" panose="02020603050405020304" pitchFamily="18" charset="-78"/>
              </a:rPr>
              <a:t>It has an infinite number of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Andalus" panose="02020603050405020304" pitchFamily="18" charset="-78"/>
              </a:rPr>
              <a:t>possible values. Example: “How much time did it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Andalus" panose="02020603050405020304" pitchFamily="18" charset="-78"/>
              </a:rPr>
              <a:t>take for a user to buy?”</a:t>
            </a:r>
            <a:endParaRPr lang="en-US" sz="11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Andalus" panose="02020603050405020304" pitchFamily="18" charset="-78"/>
            </a:endParaRPr>
          </a:p>
        </p:txBody>
      </p:sp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435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10115" y="311618"/>
            <a:ext cx="5190461" cy="42557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/>
            <a:r>
              <a:rPr lang="en-US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Data (Categorical)</a:t>
            </a:r>
          </a:p>
        </p:txBody>
      </p:sp>
      <p:pic>
        <p:nvPicPr>
          <p:cNvPr id="14" name="Google Shape;96;p17">
            <a:extLst>
              <a:ext uri="{FF2B5EF4-FFF2-40B4-BE49-F238E27FC236}">
                <a16:creationId xmlns:a16="http://schemas.microsoft.com/office/drawing/2014/main" id="{A8B71835-C574-4D01-9F8E-0813C669F9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7;p17">
            <a:extLst>
              <a:ext uri="{FF2B5EF4-FFF2-40B4-BE49-F238E27FC236}">
                <a16:creationId xmlns:a16="http://schemas.microsoft.com/office/drawing/2014/main" id="{DB5ABB9D-1E8B-41A5-93D6-A04B62973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4;p17">
            <a:extLst>
              <a:ext uri="{FF2B5EF4-FFF2-40B4-BE49-F238E27FC236}">
                <a16:creationId xmlns:a16="http://schemas.microsoft.com/office/drawing/2014/main" id="{5386D765-FF89-474F-8F02-81621344B461}"/>
              </a:ext>
            </a:extLst>
          </p:cNvPr>
          <p:cNvSpPr txBox="1">
            <a:spLocks/>
          </p:cNvSpPr>
          <p:nvPr/>
        </p:nvSpPr>
        <p:spPr>
          <a:xfrm>
            <a:off x="763770" y="3933686"/>
            <a:ext cx="4736806" cy="42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exend Deca"/>
              <a:buNone/>
              <a:defRPr sz="36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Andalus" panose="02020603050405020304" pitchFamily="18" charset="-78"/>
              </a:rPr>
              <a:t>Nominal or unordered data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Andalus" panose="02020603050405020304" pitchFamily="18" charset="-78"/>
              </a:rPr>
              <a:t>we assign individual items to named categories that do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Andalus" panose="02020603050405020304" pitchFamily="18" charset="-78"/>
              </a:rPr>
              <a:t>not have an implicit or natural value or rank.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Andalus" panose="02020603050405020304" pitchFamily="18" charset="-78"/>
              </a:rPr>
              <a:t>Example: Animals can be cats or dogs or horses etc..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Andalus" panose="02020603050405020304" pitchFamily="18" charset="-78"/>
              </a:rPr>
              <a:t>that would be nominal data. 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Andalus" panose="02020603050405020304" pitchFamily="18" charset="-78"/>
            </a:endParaRPr>
          </a:p>
          <a:p>
            <a:pPr marL="342900" indent="-342900"/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Andalus" panose="02020603050405020304" pitchFamily="18" charset="-78"/>
            </a:endParaRPr>
          </a:p>
          <a:p>
            <a:pPr marL="342900" indent="-342900"/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Andalus" panose="02020603050405020304" pitchFamily="18" charset="-78"/>
            </a:endParaRPr>
          </a:p>
          <a:p>
            <a:pPr marL="342900" indent="-342900"/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Andalus" panose="02020603050405020304" pitchFamily="18" charset="-78"/>
              </a:rPr>
              <a:t>Ordinal or ordered data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Andalus" panose="02020603050405020304" pitchFamily="18" charset="-78"/>
              </a:rPr>
              <a:t>items are assigned to categories that do have some kind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Andalus" panose="02020603050405020304" pitchFamily="18" charset="-78"/>
              </a:rPr>
              <a:t>of implicit or natural order.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Andalus" panose="02020603050405020304" pitchFamily="18" charset="-78"/>
              </a:rPr>
              <a:t>Example: “Small, Medium, or Large."  Another example is a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Andalus" panose="02020603050405020304" pitchFamily="18" charset="-78"/>
              </a:rPr>
              <a:t>survey question that asks us to rate an item on a 1 to 10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Andalus" panose="02020603050405020304" pitchFamily="18" charset="-78"/>
              </a:rPr>
              <a:t>scale, with 10 being the best. This implies that 10 is better </a:t>
            </a:r>
          </a:p>
          <a:p>
            <a:pPr marL="342900" indent="-342900"/>
            <a:r>
              <a:rPr lang="en-US" sz="1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Andalus" panose="02020603050405020304" pitchFamily="18" charset="-78"/>
              </a:rPr>
              <a:t>than 9, which is better than 8, and so on.</a:t>
            </a:r>
            <a:endParaRPr lang="en-US" sz="11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Andalus" panose="02020603050405020304" pitchFamily="18" charset="-78"/>
            </a:endParaRPr>
          </a:p>
        </p:txBody>
      </p:sp>
      <p:pic>
        <p:nvPicPr>
          <p:cNvPr id="7" name="Google Shape;98;p17">
            <a:extLst>
              <a:ext uri="{FF2B5EF4-FFF2-40B4-BE49-F238E27FC236}">
                <a16:creationId xmlns:a16="http://schemas.microsoft.com/office/drawing/2014/main" id="{698A9765-8F3C-45C6-97B3-BC812CF37F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957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9855F8E-EA93-41A7-BDE6-4F295D9F4E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497" y="557049"/>
            <a:ext cx="7945819" cy="405699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boy is </a:t>
            </a:r>
            <a:r>
              <a:rPr lang="en-US" dirty="0" err="1">
                <a:solidFill>
                  <a:schemeClr val="bg1"/>
                </a:solidFill>
              </a:rPr>
              <a:t>fat,he</a:t>
            </a:r>
            <a:r>
              <a:rPr lang="en-US" dirty="0">
                <a:solidFill>
                  <a:schemeClr val="bg1"/>
                </a:solidFill>
              </a:rPr>
              <a:t> is about 85kg and wearing a 2XL shirt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>
              <a:buFont typeface="+mj-lt"/>
              <a:buAutoNum type="alphaUcPeriod"/>
            </a:pPr>
            <a:r>
              <a:rPr lang="en-US" dirty="0" err="1">
                <a:solidFill>
                  <a:schemeClr val="bg1"/>
                </a:solidFill>
              </a:rPr>
              <a:t>Qualitative,quatitative,ordinal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+mj-lt"/>
              <a:buAutoNum type="alphaUcPeriod"/>
            </a:pPr>
            <a:r>
              <a:rPr lang="en-US" dirty="0" err="1">
                <a:solidFill>
                  <a:schemeClr val="bg1"/>
                </a:solidFill>
              </a:rPr>
              <a:t>Quantative,qualitative</a:t>
            </a:r>
            <a:r>
              <a:rPr lang="en-US" dirty="0">
                <a:solidFill>
                  <a:schemeClr val="bg1"/>
                </a:solidFill>
              </a:rPr>
              <a:t>, discrete</a:t>
            </a:r>
          </a:p>
          <a:p>
            <a:pPr>
              <a:buFont typeface="+mj-lt"/>
              <a:buAutoNum type="alphaUcPeriod"/>
            </a:pPr>
            <a:r>
              <a:rPr lang="en-US" dirty="0" err="1">
                <a:solidFill>
                  <a:schemeClr val="bg1"/>
                </a:solidFill>
              </a:rPr>
              <a:t>Qualitative,quantative</a:t>
            </a:r>
            <a:r>
              <a:rPr lang="en-US" dirty="0">
                <a:solidFill>
                  <a:schemeClr val="bg1"/>
                </a:solidFill>
              </a:rPr>
              <a:t>, ordinal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btnInknoeActivity">
            <a:extLst>
              <a:ext uri="{FF2B5EF4-FFF2-40B4-BE49-F238E27FC236}">
                <a16:creationId xmlns:a16="http://schemas.microsoft.com/office/drawing/2014/main" id="{3DFDAF31-19ED-4A59-931A-8DA4EEB47D1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3462227" y="3766509"/>
            <a:ext cx="2219546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9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94937-6B6F-5B8E-5490-DC403F9540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709CB-C0BB-E360-1745-59CB9B7EC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2400"/>
            <a:ext cx="9144000" cy="5295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709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KNOELEADERBOARD" val="136082247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SWERS" val="false"/>
  <p:tag name="INKNOEBUTTONMODEL" val="{&quot;ActivityType&quot;:1,&quot;OptionCount&quot;:3,&quot;WcOptionCount&quot;:10,&quot;HasMultipleSubmission&quot;:false,&quot;HasAutoStop&quot;:false,&quot;HasMinimizeMode&quot;:false,&quot;TimerValue&quot;:&quot;01:00&quot;,&quot;HasAutoStart&quot;:false,&quot;HasCorrectAnswers&quot;:true,&quot;McqAnswers&quot;:[&quot;A&quot;],&quot;ActivityId&quot;:&quot;mcq20220220183846532598&quot;,&quot;IaMcqCompetition&quot;:false,&quot;IsAnonymous&quot;:false,&quot;AutoAdvance&quot;:false,&quot;IsCompetitionMode&quot;:false}"/>
</p:tagLst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13255</TotalTime>
  <Words>525</Words>
  <Application>Microsoft Office PowerPoint</Application>
  <PresentationFormat>On-screen Show (16:9)</PresentationFormat>
  <Paragraphs>80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Lexend Deca</vt:lpstr>
      <vt:lpstr>Arial</vt:lpstr>
      <vt:lpstr>Times New Roman</vt:lpstr>
      <vt:lpstr>Calibri</vt:lpstr>
      <vt:lpstr>Muli Regular</vt:lpstr>
      <vt:lpstr>Century Gothic</vt:lpstr>
      <vt:lpstr>Aliena template</vt:lpstr>
      <vt:lpstr>Data Preprocessing and ETL</vt:lpstr>
      <vt:lpstr>PowerPoint Presentation</vt:lpstr>
      <vt:lpstr>How to Data science:</vt:lpstr>
      <vt:lpstr>What is Data</vt:lpstr>
      <vt:lpstr>What is Data (Types of Data)</vt:lpstr>
      <vt:lpstr>What is Data (Numerical)</vt:lpstr>
      <vt:lpstr>What is Data (Categorical)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Oriented Programming with Python (OOP)</dc:title>
  <dc:creator>Eslam Jekso</dc:creator>
  <cp:lastModifiedBy>ضى السبد عبدالتواب السبد</cp:lastModifiedBy>
  <cp:revision>430</cp:revision>
  <dcterms:modified xsi:type="dcterms:W3CDTF">2025-07-09T16:22:14Z</dcterms:modified>
</cp:coreProperties>
</file>